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771617299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b771617299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771617299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b771617299_2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771617299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b771617299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77161729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b771617299_2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771617299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b771617299_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771617299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b771617299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771617299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b771617299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b771617299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b771617299_2_1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b771617299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b771617299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771617299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b771617299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771617299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b771617299_2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b771617299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b771617299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b77161729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b771617299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771617299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b771617299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771617299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b771617299_2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b771617299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b771617299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1" name="Google Shape;61;p1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2304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CS 6476 Project 1</a:t>
            </a:r>
            <a:endParaRPr/>
          </a:p>
        </p:txBody>
      </p:sp>
      <p:sp>
        <p:nvSpPr>
          <p:cNvPr id="100" name="Google Shape;100;p25"/>
          <p:cNvSpPr txBox="1">
            <a:spLocks noGrp="1"/>
          </p:cNvSpPr>
          <p:nvPr>
            <p:ph type="subTitle" idx="1"/>
          </p:nvPr>
        </p:nvSpPr>
        <p:spPr>
          <a:xfrm>
            <a:off x="311700" y="2320025"/>
            <a:ext cx="8520600" cy="17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err="1"/>
              <a:t>Bojun</a:t>
            </a:r>
            <a:r>
              <a:rPr lang="en" dirty="0"/>
              <a:t> Yang</a:t>
            </a:r>
            <a:endParaRPr dirty="0"/>
          </a:p>
          <a:p>
            <a:pPr marL="0" lvl="0" indent="0" algn="ctr" rtl="0">
              <a:lnSpc>
                <a:spcPct val="100000"/>
              </a:lnSpc>
              <a:spcBef>
                <a:spcPts val="0"/>
              </a:spcBef>
              <a:spcAft>
                <a:spcPts val="0"/>
              </a:spcAft>
              <a:buSzPts val="2800"/>
              <a:buNone/>
            </a:pPr>
            <a:r>
              <a:rPr lang="en" dirty="0"/>
              <a:t>byang301@gatech.edu</a:t>
            </a:r>
            <a:endParaRPr dirty="0"/>
          </a:p>
          <a:p>
            <a:pPr marL="0" lvl="0" indent="0" algn="ctr" rtl="0">
              <a:lnSpc>
                <a:spcPct val="100000"/>
              </a:lnSpc>
              <a:spcBef>
                <a:spcPts val="0"/>
              </a:spcBef>
              <a:spcAft>
                <a:spcPts val="0"/>
              </a:spcAft>
              <a:buSzPts val="2800"/>
              <a:buNone/>
            </a:pPr>
            <a:r>
              <a:rPr lang="en" dirty="0"/>
              <a:t>byang301</a:t>
            </a:r>
            <a:endParaRPr dirty="0"/>
          </a:p>
          <a:p>
            <a:pPr marL="0" lvl="0" indent="0" algn="ctr" rtl="0">
              <a:lnSpc>
                <a:spcPct val="100000"/>
              </a:lnSpc>
              <a:spcBef>
                <a:spcPts val="0"/>
              </a:spcBef>
              <a:spcAft>
                <a:spcPts val="0"/>
              </a:spcAft>
              <a:buSzPts val="2800"/>
              <a:buNone/>
            </a:pPr>
            <a:r>
              <a:rPr lang="en-US" dirty="0"/>
              <a:t>903254309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Hybrid images with PyTorch</a:t>
            </a:r>
            <a:endParaRPr/>
          </a:p>
        </p:txBody>
      </p:sp>
      <p:sp>
        <p:nvSpPr>
          <p:cNvPr id="162" name="Google Shape;162;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Submarine + Fish</a:t>
            </a:r>
            <a:endParaRPr b="1"/>
          </a:p>
          <a:p>
            <a:pPr marL="0" lvl="0" indent="0" algn="l" rtl="0">
              <a:lnSpc>
                <a:spcPct val="115000"/>
              </a:lnSpc>
              <a:spcBef>
                <a:spcPts val="1600"/>
              </a:spcBef>
              <a:spcAft>
                <a:spcPts val="0"/>
              </a:spcAft>
              <a:buClr>
                <a:schemeClr val="dk1"/>
              </a:buClr>
              <a:buSzPts val="1100"/>
              <a:buFont typeface="Arial"/>
              <a:buNone/>
            </a:pPr>
            <a:r>
              <a:rPr lang="en"/>
              <a:t>[insert your hybrid image here]</a:t>
            </a:r>
            <a:endParaRPr b="1"/>
          </a:p>
          <a:p>
            <a:pPr marL="0" lvl="0" indent="0" algn="l" rtl="0">
              <a:lnSpc>
                <a:spcPct val="115000"/>
              </a:lnSpc>
              <a:spcBef>
                <a:spcPts val="1600"/>
              </a:spcBef>
              <a:spcAft>
                <a:spcPts val="1600"/>
              </a:spcAft>
              <a:buSzPts val="1400"/>
              <a:buNone/>
            </a:pPr>
            <a:endParaRPr/>
          </a:p>
        </p:txBody>
      </p:sp>
      <p:sp>
        <p:nvSpPr>
          <p:cNvPr id="163" name="Google Shape;163;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Part 1 vs. Part 2</a:t>
            </a:r>
            <a:endParaRPr dirty="0"/>
          </a:p>
          <a:p>
            <a:pPr marL="0" lvl="0" indent="0">
              <a:spcBef>
                <a:spcPts val="1600"/>
              </a:spcBef>
              <a:spcAft>
                <a:spcPts val="1600"/>
              </a:spcAft>
              <a:buNone/>
            </a:pPr>
            <a:r>
              <a:rPr lang="en-US" dirty="0"/>
              <a:t>The runtime for linearly applying the filter with part1 took 7.103 seconds. The runtime for applying the filter with </a:t>
            </a:r>
            <a:r>
              <a:rPr lang="en-US" dirty="0" err="1"/>
              <a:t>pytorch</a:t>
            </a:r>
            <a:r>
              <a:rPr lang="en-US" dirty="0"/>
              <a:t> 2.486 seconds. I believe this is because </a:t>
            </a:r>
            <a:r>
              <a:rPr lang="en-US" dirty="0" err="1"/>
              <a:t>pytorch</a:t>
            </a:r>
            <a:r>
              <a:rPr lang="en-US" dirty="0"/>
              <a:t> takes advantage of GPUs and other accelerators to speed up calculations. For applying a filter to an image that has 3 channels, I believe </a:t>
            </a:r>
            <a:r>
              <a:rPr lang="en-US" dirty="0" err="1"/>
              <a:t>pytorch</a:t>
            </a:r>
            <a:r>
              <a:rPr lang="en-US" dirty="0"/>
              <a:t> applied the filter on the 3 channels in parallel, taking advantage of multithreaded processing. The runtimes would support this theory as it took around 1/3</a:t>
            </a:r>
            <a:r>
              <a:rPr lang="en-US" baseline="30000" dirty="0"/>
              <a:t>rd</a:t>
            </a:r>
            <a:r>
              <a:rPr lang="en-US" dirty="0"/>
              <a:t> the time for </a:t>
            </a:r>
            <a:r>
              <a:rPr lang="en-US" dirty="0" err="1"/>
              <a:t>pytorch</a:t>
            </a:r>
            <a:r>
              <a:rPr lang="en-US" dirty="0"/>
              <a:t> to run opposed to linearly applying the filter with </a:t>
            </a:r>
            <a:r>
              <a:rPr lang="en-US" dirty="0" err="1"/>
              <a:t>numpy</a:t>
            </a:r>
            <a:r>
              <a:rPr lang="en-US" dirty="0"/>
              <a:t>.</a:t>
            </a:r>
          </a:p>
        </p:txBody>
      </p:sp>
      <p:pic>
        <p:nvPicPr>
          <p:cNvPr id="3" name="Picture 2" descr="A picture containing water, fish, pond, swimming&#10;&#10;Description automatically generated">
            <a:extLst>
              <a:ext uri="{FF2B5EF4-FFF2-40B4-BE49-F238E27FC236}">
                <a16:creationId xmlns:a16="http://schemas.microsoft.com/office/drawing/2014/main" id="{6A3441AE-1E27-884A-A450-BF72FB9D3876}"/>
              </a:ext>
            </a:extLst>
          </p:cNvPr>
          <p:cNvPicPr>
            <a:picLocks noChangeAspect="1"/>
          </p:cNvPicPr>
          <p:nvPr/>
        </p:nvPicPr>
        <p:blipFill>
          <a:blip r:embed="rId3"/>
          <a:stretch>
            <a:fillRect/>
          </a:stretch>
        </p:blipFill>
        <p:spPr>
          <a:xfrm>
            <a:off x="386907" y="1600199"/>
            <a:ext cx="3628381" cy="2968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a:t>
            </a:r>
            <a:endParaRPr/>
          </a:p>
        </p:txBody>
      </p:sp>
      <p:sp>
        <p:nvSpPr>
          <p:cNvPr id="169" name="Google Shape;169;p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 dirty="0"/>
              <a:t>[Consider a 1-channel 5x5 image and a 3x3 filter. What are the output dimensions of a convolution with the following parameters?</a:t>
            </a:r>
            <a:endParaRPr dirty="0"/>
          </a:p>
          <a:p>
            <a:pPr marL="0" lvl="0" indent="0" algn="l" rtl="0">
              <a:lnSpc>
                <a:spcPct val="115000"/>
              </a:lnSpc>
              <a:spcBef>
                <a:spcPts val="0"/>
              </a:spcBef>
              <a:spcAft>
                <a:spcPts val="0"/>
              </a:spcAft>
              <a:buClr>
                <a:schemeClr val="dk1"/>
              </a:buClr>
              <a:buSzPts val="1100"/>
              <a:buNone/>
            </a:pPr>
            <a:r>
              <a:rPr lang="en" dirty="0"/>
              <a:t>Stride = 1, padding = 0? </a:t>
            </a:r>
            <a:r>
              <a:rPr lang="en" dirty="0">
                <a:sym typeface="Wingdings" pitchFamily="2" charset="2"/>
              </a:rPr>
              <a:t> 3x3</a:t>
            </a:r>
            <a:endParaRPr dirty="0"/>
          </a:p>
          <a:p>
            <a:pPr marL="0" lvl="0" indent="0" algn="l" rtl="0">
              <a:lnSpc>
                <a:spcPct val="115000"/>
              </a:lnSpc>
              <a:spcBef>
                <a:spcPts val="0"/>
              </a:spcBef>
              <a:spcAft>
                <a:spcPts val="0"/>
              </a:spcAft>
              <a:buClr>
                <a:schemeClr val="dk1"/>
              </a:buClr>
              <a:buSzPts val="1100"/>
              <a:buNone/>
            </a:pPr>
            <a:r>
              <a:rPr lang="en" dirty="0"/>
              <a:t>Stride = 2, padding = 0? </a:t>
            </a:r>
            <a:r>
              <a:rPr lang="en" dirty="0">
                <a:sym typeface="Wingdings" pitchFamily="2" charset="2"/>
              </a:rPr>
              <a:t> 2x2</a:t>
            </a:r>
            <a:endParaRPr dirty="0"/>
          </a:p>
          <a:p>
            <a:pPr marL="0" lvl="0" indent="0" algn="l" rtl="0">
              <a:lnSpc>
                <a:spcPct val="115000"/>
              </a:lnSpc>
              <a:spcBef>
                <a:spcPts val="0"/>
              </a:spcBef>
              <a:spcAft>
                <a:spcPts val="0"/>
              </a:spcAft>
              <a:buClr>
                <a:schemeClr val="dk1"/>
              </a:buClr>
              <a:buSzPts val="1100"/>
              <a:buNone/>
            </a:pPr>
            <a:r>
              <a:rPr lang="en" dirty="0"/>
              <a:t>Stride = 1, padding = 1?</a:t>
            </a:r>
            <a:r>
              <a:rPr lang="en" dirty="0">
                <a:sym typeface="Wingdings" pitchFamily="2" charset="2"/>
              </a:rPr>
              <a:t>  5x5</a:t>
            </a:r>
            <a:endParaRPr dirty="0"/>
          </a:p>
          <a:p>
            <a:pPr marL="0" lvl="0" indent="0" algn="l" rtl="0">
              <a:lnSpc>
                <a:spcPct val="115000"/>
              </a:lnSpc>
              <a:spcBef>
                <a:spcPts val="0"/>
              </a:spcBef>
              <a:spcAft>
                <a:spcPts val="0"/>
              </a:spcAft>
              <a:buClr>
                <a:schemeClr val="dk1"/>
              </a:buClr>
              <a:buSzPts val="1100"/>
              <a:buNone/>
            </a:pPr>
            <a:r>
              <a:rPr lang="en" dirty="0"/>
              <a:t>Stride = 2, padding = 1?] </a:t>
            </a:r>
            <a:r>
              <a:rPr lang="en" dirty="0">
                <a:sym typeface="Wingdings" pitchFamily="2" charset="2"/>
              </a:rPr>
              <a:t> 3x3</a:t>
            </a: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p:txBody>
      </p:sp>
      <p:sp>
        <p:nvSpPr>
          <p:cNvPr id="170" name="Google Shape;170;p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 dirty="0"/>
              <a:t>[What are the input &amp; output dimensions of the convolutions of the dog image and a 3x3 filter  with the following parameters: </a:t>
            </a:r>
          </a:p>
          <a:p>
            <a:pPr marL="0" lvl="0" indent="0" algn="l" rtl="0">
              <a:lnSpc>
                <a:spcPct val="115000"/>
              </a:lnSpc>
              <a:spcBef>
                <a:spcPts val="0"/>
              </a:spcBef>
              <a:spcAft>
                <a:spcPts val="0"/>
              </a:spcAft>
              <a:buClr>
                <a:schemeClr val="dk1"/>
              </a:buClr>
              <a:buSzPts val="1100"/>
              <a:buNone/>
            </a:pPr>
            <a:r>
              <a:rPr lang="en" dirty="0"/>
              <a:t>The dog image will always be an input of (361, 410, 3) corresponding to (height, width, channels)</a:t>
            </a:r>
            <a:endParaRPr dirty="0"/>
          </a:p>
          <a:p>
            <a:pPr marL="0" lvl="0" indent="0" algn="l" rtl="0">
              <a:lnSpc>
                <a:spcPct val="115000"/>
              </a:lnSpc>
              <a:spcBef>
                <a:spcPts val="0"/>
              </a:spcBef>
              <a:spcAft>
                <a:spcPts val="0"/>
              </a:spcAft>
              <a:buClr>
                <a:schemeClr val="dk1"/>
              </a:buClr>
              <a:buSzPts val="1100"/>
              <a:buNone/>
            </a:pPr>
            <a:r>
              <a:rPr lang="en" dirty="0"/>
              <a:t>Stride = 1, padding = 0 </a:t>
            </a:r>
            <a:r>
              <a:rPr lang="en" dirty="0">
                <a:sym typeface="Wingdings" pitchFamily="2" charset="2"/>
              </a:rPr>
              <a:t> (359, 408, 3)</a:t>
            </a:r>
            <a:endParaRPr dirty="0"/>
          </a:p>
          <a:p>
            <a:pPr marL="0" lvl="0" indent="0" algn="l" rtl="0">
              <a:lnSpc>
                <a:spcPct val="115000"/>
              </a:lnSpc>
              <a:spcBef>
                <a:spcPts val="0"/>
              </a:spcBef>
              <a:spcAft>
                <a:spcPts val="0"/>
              </a:spcAft>
              <a:buClr>
                <a:schemeClr val="dk1"/>
              </a:buClr>
              <a:buSzPts val="1100"/>
              <a:buNone/>
            </a:pPr>
            <a:r>
              <a:rPr lang="en" dirty="0"/>
              <a:t>Stride = 2, padding = 0 </a:t>
            </a:r>
            <a:r>
              <a:rPr lang="en" dirty="0">
                <a:sym typeface="Wingdings" pitchFamily="2" charset="2"/>
              </a:rPr>
              <a:t> (180, 204, 3)</a:t>
            </a:r>
            <a:endParaRPr dirty="0"/>
          </a:p>
          <a:p>
            <a:pPr marL="0" lvl="0" indent="0" algn="l" rtl="0">
              <a:lnSpc>
                <a:spcPct val="115000"/>
              </a:lnSpc>
              <a:spcBef>
                <a:spcPts val="0"/>
              </a:spcBef>
              <a:spcAft>
                <a:spcPts val="0"/>
              </a:spcAft>
              <a:buClr>
                <a:schemeClr val="dk1"/>
              </a:buClr>
              <a:buSzPts val="1100"/>
              <a:buNone/>
            </a:pPr>
            <a:r>
              <a:rPr lang="en" dirty="0"/>
              <a:t>Stride = 1, padding = 1 </a:t>
            </a:r>
            <a:r>
              <a:rPr lang="en" dirty="0">
                <a:sym typeface="Wingdings" pitchFamily="2" charset="2"/>
              </a:rPr>
              <a:t> (361, 410, 3)</a:t>
            </a:r>
            <a:endParaRPr dirty="0"/>
          </a:p>
          <a:p>
            <a:pPr marL="0" lvl="0" indent="0" algn="l" rtl="0">
              <a:lnSpc>
                <a:spcPct val="115000"/>
              </a:lnSpc>
              <a:spcBef>
                <a:spcPts val="0"/>
              </a:spcBef>
              <a:spcAft>
                <a:spcPts val="0"/>
              </a:spcAft>
              <a:buClr>
                <a:schemeClr val="dk1"/>
              </a:buClr>
              <a:buSzPts val="1100"/>
              <a:buNone/>
            </a:pPr>
            <a:r>
              <a:rPr lang="en" dirty="0"/>
              <a:t>Stride = 2, padding = 1?] </a:t>
            </a:r>
            <a:r>
              <a:rPr lang="en" dirty="0">
                <a:sym typeface="Wingdings" pitchFamily="2" charset="2"/>
              </a:rPr>
              <a:t> (181, 2055, 3)</a:t>
            </a:r>
            <a:endParaRPr dirty="0"/>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a:t>
            </a:r>
            <a:endParaRPr/>
          </a:p>
        </p:txBody>
      </p:sp>
      <p:sp>
        <p:nvSpPr>
          <p:cNvPr id="176" name="Google Shape;176;p3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We applied 4 filters to the dog image.</a:t>
            </a: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p:txBody>
      </p:sp>
      <p:sp>
        <p:nvSpPr>
          <p:cNvPr id="177" name="Google Shape;177;p3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US" dirty="0"/>
              <a:t>[Why do the output dimensions adhere to the equations given in the instructions handout?]</a:t>
            </a:r>
          </a:p>
          <a:p>
            <a:pPr marL="0" lvl="0" indent="0" algn="l" rtl="0">
              <a:lnSpc>
                <a:spcPct val="115000"/>
              </a:lnSpc>
              <a:spcBef>
                <a:spcPts val="0"/>
              </a:spcBef>
              <a:spcAft>
                <a:spcPts val="0"/>
              </a:spcAft>
              <a:buClr>
                <a:schemeClr val="dk1"/>
              </a:buClr>
              <a:buSzPts val="1100"/>
              <a:buFont typeface="Arial"/>
              <a:buNone/>
            </a:pPr>
            <a:r>
              <a:rPr lang="en-US" dirty="0"/>
              <a:t>The dimensions work out like the instruction in the handout because the groups number was equal to the number of channels. Since they were equal, we just need to stack our 4 filters 3 times in the filter bank and </a:t>
            </a:r>
            <a:r>
              <a:rPr lang="en-US" dirty="0" err="1"/>
              <a:t>pytorch’s</a:t>
            </a:r>
            <a:r>
              <a:rPr lang="en-US" dirty="0"/>
              <a:t> conv2d will apply all four filters to each channel of the image. </a:t>
            </a: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a:p>
            <a:pPr marL="0" lvl="0" indent="0" algn="l" rtl="0">
              <a:lnSpc>
                <a:spcPct val="115000"/>
              </a:lnSpc>
              <a:spcBef>
                <a:spcPts val="0"/>
              </a:spcBef>
              <a:spcAft>
                <a:spcPts val="0"/>
              </a:spcAft>
              <a:buSzPts val="140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a:t>
            </a:r>
            <a:endParaRPr/>
          </a:p>
        </p:txBody>
      </p:sp>
      <p:sp>
        <p:nvSpPr>
          <p:cNvPr id="183" name="Google Shape;183;p3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[What is the intuition behind this equation?]</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p:txBody>
      </p:sp>
      <p:sp>
        <p:nvSpPr>
          <p:cNvPr id="184" name="Google Shape;184;p37"/>
          <p:cNvSpPr txBox="1">
            <a:spLocks noGrp="1"/>
          </p:cNvSpPr>
          <p:nvPr>
            <p:ph type="body" idx="2"/>
          </p:nvPr>
        </p:nvSpPr>
        <p:spPr>
          <a:xfrm>
            <a:off x="4311600" y="587931"/>
            <a:ext cx="4345771" cy="411054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The intuition is how padding and stride affect the filter application process. Since a filter must have odd dimensions, the middle block of the filter is the selected pixel. Then there are even numbers of blocks on 4 sides of the center block. These are the numbers that we need to pad the image by if we want our output to have the same dimensions as our input. For terminology, if we say we add 1 padding vertically, we pad the top and the bottom, which corresponds to the 2*p. For stride = 1, there really is no change. But for stride = 2, we skip applying the filter every other pixel which effectively cuts the image in half. This is why there is a divide by stride number. The last +1 is to account for the subtracting the entire width/height of the filter.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a:t>
            </a:r>
            <a:endParaRPr/>
          </a:p>
        </p:txBody>
      </p:sp>
      <p:sp>
        <p:nvSpPr>
          <p:cNvPr id="190" name="Google Shape;190;p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[insert visualization 0 here]</a:t>
            </a:r>
            <a:endParaRPr/>
          </a:p>
        </p:txBody>
      </p:sp>
      <p:sp>
        <p:nvSpPr>
          <p:cNvPr id="191" name="Google Shape;191;p3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[insert visualization 1 here]</a:t>
            </a:r>
            <a:endParaRPr/>
          </a:p>
        </p:txBody>
      </p:sp>
      <p:pic>
        <p:nvPicPr>
          <p:cNvPr id="3" name="Picture 2" descr="A dog looking at the camera&#10;&#10;Description automatically generated with medium confidence">
            <a:extLst>
              <a:ext uri="{FF2B5EF4-FFF2-40B4-BE49-F238E27FC236}">
                <a16:creationId xmlns:a16="http://schemas.microsoft.com/office/drawing/2014/main" id="{7FB15381-3A83-B44E-901F-F8D27026CC70}"/>
              </a:ext>
            </a:extLst>
          </p:cNvPr>
          <p:cNvPicPr>
            <a:picLocks noChangeAspect="1"/>
          </p:cNvPicPr>
          <p:nvPr/>
        </p:nvPicPr>
        <p:blipFill>
          <a:blip r:embed="rId3"/>
          <a:stretch>
            <a:fillRect/>
          </a:stretch>
        </p:blipFill>
        <p:spPr>
          <a:xfrm>
            <a:off x="0" y="1082868"/>
            <a:ext cx="3695700" cy="3200400"/>
          </a:xfrm>
          <a:prstGeom prst="rect">
            <a:avLst/>
          </a:prstGeom>
        </p:spPr>
      </p:pic>
      <p:pic>
        <p:nvPicPr>
          <p:cNvPr id="5" name="Picture 4" descr="A dog looking at the camera&#10;&#10;Description automatically generated with medium confidence">
            <a:extLst>
              <a:ext uri="{FF2B5EF4-FFF2-40B4-BE49-F238E27FC236}">
                <a16:creationId xmlns:a16="http://schemas.microsoft.com/office/drawing/2014/main" id="{E5A325CC-8E51-E843-B0B4-6593ABF13896}"/>
              </a:ext>
            </a:extLst>
          </p:cNvPr>
          <p:cNvPicPr>
            <a:picLocks noChangeAspect="1"/>
          </p:cNvPicPr>
          <p:nvPr/>
        </p:nvPicPr>
        <p:blipFill>
          <a:blip r:embed="rId4"/>
          <a:stretch>
            <a:fillRect/>
          </a:stretch>
        </p:blipFill>
        <p:spPr>
          <a:xfrm>
            <a:off x="4311600" y="1082868"/>
            <a:ext cx="3695700" cy="3200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a:t>
            </a:r>
            <a:endParaRPr/>
          </a:p>
        </p:txBody>
      </p:sp>
      <p:sp>
        <p:nvSpPr>
          <p:cNvPr id="197" name="Google Shape;197;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[insert visualization 2 here]</a:t>
            </a:r>
            <a:endParaRPr/>
          </a:p>
        </p:txBody>
      </p:sp>
      <p:sp>
        <p:nvSpPr>
          <p:cNvPr id="198" name="Google Shape;198;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a:t>[insert visualization 3 here]</a:t>
            </a:r>
            <a:endParaRPr/>
          </a:p>
        </p:txBody>
      </p:sp>
      <p:pic>
        <p:nvPicPr>
          <p:cNvPr id="3" name="Picture 2" descr="A close up of a cat&#10;&#10;Description automatically generated with medium confidence">
            <a:extLst>
              <a:ext uri="{FF2B5EF4-FFF2-40B4-BE49-F238E27FC236}">
                <a16:creationId xmlns:a16="http://schemas.microsoft.com/office/drawing/2014/main" id="{EC435A21-8CD6-2D4D-B93F-DA707312B484}"/>
              </a:ext>
            </a:extLst>
          </p:cNvPr>
          <p:cNvPicPr>
            <a:picLocks noChangeAspect="1"/>
          </p:cNvPicPr>
          <p:nvPr/>
        </p:nvPicPr>
        <p:blipFill>
          <a:blip r:embed="rId3"/>
          <a:stretch>
            <a:fillRect/>
          </a:stretch>
        </p:blipFill>
        <p:spPr>
          <a:xfrm>
            <a:off x="0" y="1152475"/>
            <a:ext cx="3695700" cy="3200400"/>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F51A2ED9-ED0E-BB44-94F7-E43859C6B6C7}"/>
              </a:ext>
            </a:extLst>
          </p:cNvPr>
          <p:cNvPicPr>
            <a:picLocks noChangeAspect="1"/>
          </p:cNvPicPr>
          <p:nvPr/>
        </p:nvPicPr>
        <p:blipFill>
          <a:blip r:embed="rId4"/>
          <a:stretch>
            <a:fillRect/>
          </a:stretch>
        </p:blipFill>
        <p:spPr>
          <a:xfrm>
            <a:off x="4409827" y="1152475"/>
            <a:ext cx="3695700" cy="3200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Conclusion</a:t>
            </a:r>
            <a:endParaRPr/>
          </a:p>
        </p:txBody>
      </p:sp>
      <p:sp>
        <p:nvSpPr>
          <p:cNvPr id="204" name="Google Shape;204;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dirty="0"/>
              <a:t>[How does varying the cutoff frequency value or swapping images within a pair influences the resulting hybrid image?]</a:t>
            </a:r>
          </a:p>
          <a:p>
            <a:pPr marL="0" lvl="0" indent="0" algn="l" rtl="0">
              <a:lnSpc>
                <a:spcPct val="115000"/>
              </a:lnSpc>
              <a:spcBef>
                <a:spcPts val="0"/>
              </a:spcBef>
              <a:spcAft>
                <a:spcPts val="1600"/>
              </a:spcAft>
              <a:buSzPts val="1800"/>
              <a:buNone/>
            </a:pPr>
            <a:r>
              <a:rPr lang="en-US" dirty="0"/>
              <a:t>Increasing the cutoff frequency increases the size of the filter. The smaller the cutoff frequency, the more visible the first image will be because the Gaussian filter applied on image1 is a lot smaller (thus less blurring effect) than a bigger one. The larger the cutoff frequency, the more image1 is blurred, and the sharper image2 gets because image2. </a:t>
            </a:r>
            <a:br>
              <a:rPr lang="en-US" dirty="0"/>
            </a:br>
            <a:r>
              <a:rPr lang="en-US" dirty="0"/>
              <a:t>The high frequency details of image2 are visible when the viewer is closer and less visible with the viewer is further. If we swap the images within a pair, image2 will be visible when viewer is far away and image1 will be visible when </a:t>
            </a:r>
            <a:r>
              <a:rPr lang="en-US"/>
              <a:t>viewer is close.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Image filtering</a:t>
            </a:r>
            <a:endParaRPr/>
          </a:p>
        </p:txBody>
      </p:sp>
      <p:sp>
        <p:nvSpPr>
          <p:cNvPr id="107" name="Google Shape;107;p26"/>
          <p:cNvSpPr txBox="1">
            <a:spLocks noGrp="1"/>
          </p:cNvSpPr>
          <p:nvPr>
            <p:ph type="body" idx="2"/>
          </p:nvPr>
        </p:nvSpPr>
        <p:spPr>
          <a:xfrm>
            <a:off x="4832400" y="953692"/>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US" dirty="0"/>
              <a:t>M</a:t>
            </a:r>
            <a:r>
              <a:rPr lang="en" dirty="0"/>
              <a:t>y_conv2d_numpy() applies a single 2d filter to each channel of an image. In our case, it was a 2d Gaussian kernel, which is the graph on the bottom. My function first pads the input image with (</a:t>
            </a:r>
            <a:r>
              <a:rPr lang="en" dirty="0" err="1"/>
              <a:t>kernel.shape</a:t>
            </a:r>
            <a:r>
              <a:rPr lang="en" dirty="0"/>
              <a:t>[0] // 2) 0s on both left and right sides and with (</a:t>
            </a:r>
            <a:r>
              <a:rPr lang="en" dirty="0" err="1"/>
              <a:t>kernel.shape</a:t>
            </a:r>
            <a:r>
              <a:rPr lang="en" dirty="0"/>
              <a:t>[1] // 2) on both top and bottom sides. This ensures that after applying the filter/kernel, the filtered image will have the same dimensions as the input image. I take advantage of </a:t>
            </a:r>
            <a:r>
              <a:rPr lang="en" dirty="0" err="1"/>
              <a:t>numpy’s</a:t>
            </a:r>
            <a:r>
              <a:rPr lang="en" dirty="0"/>
              <a:t> vectorization to apply the filter to each channel for each pixel. </a:t>
            </a:r>
            <a:r>
              <a:rPr lang="en-US" dirty="0"/>
              <a:t>Applying</a:t>
            </a:r>
            <a:r>
              <a:rPr lang="en" dirty="0"/>
              <a:t> the filter at the center of each pixel of the input image is essentially using a stride of 1. The filtered image is then returned.</a:t>
            </a:r>
            <a:endParaRPr dirty="0"/>
          </a:p>
        </p:txBody>
      </p:sp>
      <p:pic>
        <p:nvPicPr>
          <p:cNvPr id="3" name="Picture 2" descr="Chart&#10;&#10;Description automatically generated with medium confidence">
            <a:extLst>
              <a:ext uri="{FF2B5EF4-FFF2-40B4-BE49-F238E27FC236}">
                <a16:creationId xmlns:a16="http://schemas.microsoft.com/office/drawing/2014/main" id="{6B585C47-1EC7-B043-99AE-2919155B05DB}"/>
              </a:ext>
            </a:extLst>
          </p:cNvPr>
          <p:cNvPicPr>
            <a:picLocks noChangeAspect="1"/>
          </p:cNvPicPr>
          <p:nvPr/>
        </p:nvPicPr>
        <p:blipFill>
          <a:blip r:embed="rId3"/>
          <a:stretch>
            <a:fillRect/>
          </a:stretch>
        </p:blipFill>
        <p:spPr>
          <a:xfrm>
            <a:off x="311700" y="1193211"/>
            <a:ext cx="3822405" cy="688809"/>
          </a:xfrm>
          <a:prstGeom prst="rect">
            <a:avLst/>
          </a:prstGeom>
        </p:spPr>
      </p:pic>
      <p:pic>
        <p:nvPicPr>
          <p:cNvPr id="7" name="Picture 6" descr="Shape&#10;&#10;Description automatically generated">
            <a:extLst>
              <a:ext uri="{FF2B5EF4-FFF2-40B4-BE49-F238E27FC236}">
                <a16:creationId xmlns:a16="http://schemas.microsoft.com/office/drawing/2014/main" id="{4FA8363D-8027-6045-9AD1-8446A997897B}"/>
              </a:ext>
            </a:extLst>
          </p:cNvPr>
          <p:cNvPicPr>
            <a:picLocks noChangeAspect="1"/>
          </p:cNvPicPr>
          <p:nvPr/>
        </p:nvPicPr>
        <p:blipFill>
          <a:blip r:embed="rId4"/>
          <a:stretch>
            <a:fillRect/>
          </a:stretch>
        </p:blipFill>
        <p:spPr>
          <a:xfrm>
            <a:off x="1105121" y="2190828"/>
            <a:ext cx="2109091" cy="19725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Part 1: Image filtering</a:t>
            </a:r>
            <a:endParaRPr dirty="0"/>
          </a:p>
        </p:txBody>
      </p:sp>
      <p:sp>
        <p:nvSpPr>
          <p:cNvPr id="113" name="Google Shape;113;p2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Identity filter</a:t>
            </a:r>
            <a:endParaRPr b="1" dirty="0"/>
          </a:p>
        </p:txBody>
      </p:sp>
      <p:sp>
        <p:nvSpPr>
          <p:cNvPr id="114" name="Google Shape;114;p2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Small blur with a box filter</a:t>
            </a:r>
            <a:endParaRPr dirty="0"/>
          </a:p>
        </p:txBody>
      </p:sp>
      <p:pic>
        <p:nvPicPr>
          <p:cNvPr id="5" name="Picture 4" descr="A close up of a cat&#10;&#10;Description automatically generated with medium confidence">
            <a:extLst>
              <a:ext uri="{FF2B5EF4-FFF2-40B4-BE49-F238E27FC236}">
                <a16:creationId xmlns:a16="http://schemas.microsoft.com/office/drawing/2014/main" id="{9274650C-2C7D-E340-A62D-A21EC32160DC}"/>
              </a:ext>
            </a:extLst>
          </p:cNvPr>
          <p:cNvPicPr>
            <a:picLocks noChangeAspect="1"/>
          </p:cNvPicPr>
          <p:nvPr/>
        </p:nvPicPr>
        <p:blipFill>
          <a:blip r:embed="rId3"/>
          <a:stretch>
            <a:fillRect/>
          </a:stretch>
        </p:blipFill>
        <p:spPr>
          <a:xfrm>
            <a:off x="0" y="1460058"/>
            <a:ext cx="8305800" cy="3543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Image filtering</a:t>
            </a:r>
            <a:endParaRPr/>
          </a:p>
        </p:txBody>
      </p:sp>
      <p:sp>
        <p:nvSpPr>
          <p:cNvPr id="120" name="Google Shape;120;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Sobel filter</a:t>
            </a:r>
            <a:endParaRPr b="1" dirty="0"/>
          </a:p>
        </p:txBody>
      </p:sp>
      <p:sp>
        <p:nvSpPr>
          <p:cNvPr id="121" name="Google Shape;121;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Discrete Laplacian filter</a:t>
            </a:r>
            <a:endParaRPr b="1" dirty="0"/>
          </a:p>
        </p:txBody>
      </p:sp>
      <p:pic>
        <p:nvPicPr>
          <p:cNvPr id="3" name="Picture 2">
            <a:extLst>
              <a:ext uri="{FF2B5EF4-FFF2-40B4-BE49-F238E27FC236}">
                <a16:creationId xmlns:a16="http://schemas.microsoft.com/office/drawing/2014/main" id="{E087BAF0-5B9F-5F48-9F66-997DCF61E760}"/>
              </a:ext>
            </a:extLst>
          </p:cNvPr>
          <p:cNvPicPr>
            <a:picLocks noChangeAspect="1"/>
          </p:cNvPicPr>
          <p:nvPr/>
        </p:nvPicPr>
        <p:blipFill>
          <a:blip r:embed="rId3"/>
          <a:stretch>
            <a:fillRect/>
          </a:stretch>
        </p:blipFill>
        <p:spPr>
          <a:xfrm>
            <a:off x="0" y="1499815"/>
            <a:ext cx="4051300" cy="3543300"/>
          </a:xfrm>
          <a:prstGeom prst="rect">
            <a:avLst/>
          </a:prstGeom>
        </p:spPr>
      </p:pic>
      <p:pic>
        <p:nvPicPr>
          <p:cNvPr id="5" name="Picture 4" descr="A picture containing text, picture frame&#10;&#10;Description automatically generated">
            <a:extLst>
              <a:ext uri="{FF2B5EF4-FFF2-40B4-BE49-F238E27FC236}">
                <a16:creationId xmlns:a16="http://schemas.microsoft.com/office/drawing/2014/main" id="{934D5A04-E4E8-9E4A-9F6C-0DE1FA19DFF9}"/>
              </a:ext>
            </a:extLst>
          </p:cNvPr>
          <p:cNvPicPr>
            <a:picLocks noChangeAspect="1"/>
          </p:cNvPicPr>
          <p:nvPr/>
        </p:nvPicPr>
        <p:blipFill>
          <a:blip r:embed="rId4"/>
          <a:stretch>
            <a:fillRect/>
          </a:stretch>
        </p:blipFill>
        <p:spPr>
          <a:xfrm>
            <a:off x="4572000" y="1583800"/>
            <a:ext cx="3657600" cy="3200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Hybrid images</a:t>
            </a:r>
            <a:endParaRPr/>
          </a:p>
        </p:txBody>
      </p:sp>
      <p:sp>
        <p:nvSpPr>
          <p:cNvPr id="127" name="Google Shape;127;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US" dirty="0"/>
              <a:t>1. Use my_conv2d_numpy to filter image1 with the input Gaussian filter to get the low frequency image.</a:t>
            </a:r>
            <a:br>
              <a:rPr lang="en-US" dirty="0"/>
            </a:br>
            <a:r>
              <a:rPr lang="en-US" dirty="0"/>
              <a:t>2. To get the high frequency image, obtain a low frequency image of image2 like in step 1. Subtract low frequency of image2 from the original image2.</a:t>
            </a:r>
            <a:br>
              <a:rPr lang="en-US" dirty="0"/>
            </a:br>
            <a:r>
              <a:rPr lang="en-US" dirty="0"/>
              <a:t>3. To get the hybrid image, sum the low frequency image and the high frequency image.</a:t>
            </a:r>
          </a:p>
          <a:p>
            <a:pPr marL="0" lvl="0" indent="0" algn="l" rtl="0">
              <a:lnSpc>
                <a:spcPct val="115000"/>
              </a:lnSpc>
              <a:spcBef>
                <a:spcPts val="0"/>
              </a:spcBef>
              <a:spcAft>
                <a:spcPts val="1600"/>
              </a:spcAft>
              <a:buSzPts val="1400"/>
              <a:buNone/>
            </a:pPr>
            <a:r>
              <a:rPr lang="en-US" dirty="0"/>
              <a:t>To ensure output values of hybrid image is in the range for matplotlib visualizations, I used the </a:t>
            </a:r>
            <a:r>
              <a:rPr lang="en-US" dirty="0" err="1"/>
              <a:t>np.clip</a:t>
            </a:r>
            <a:r>
              <a:rPr lang="en-US" dirty="0"/>
              <a:t>() function to set all negative values to 0 and all values greater than 1 to 1.</a:t>
            </a:r>
          </a:p>
        </p:txBody>
      </p:sp>
      <p:sp>
        <p:nvSpPr>
          <p:cNvPr id="128" name="Google Shape;128;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Cat + Dog</a:t>
            </a:r>
            <a:endParaRPr b="1" dirty="0"/>
          </a:p>
          <a:p>
            <a:pPr marL="0" lvl="0" indent="0" algn="l" rtl="0">
              <a:lnSpc>
                <a:spcPct val="115000"/>
              </a:lnSpc>
              <a:spcBef>
                <a:spcPts val="1600"/>
              </a:spcBef>
              <a:spcAft>
                <a:spcPts val="0"/>
              </a:spcAft>
              <a:buClr>
                <a:schemeClr val="dk1"/>
              </a:buClr>
              <a:buSzPts val="1100"/>
              <a:buFont typeface="Arial"/>
              <a:buNone/>
            </a:pPr>
            <a:r>
              <a:rPr lang="en" dirty="0"/>
              <a:t>[insert your hybrid image here]</a:t>
            </a: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SzPts val="1400"/>
              <a:buNone/>
            </a:pPr>
            <a:r>
              <a:rPr lang="en" dirty="0"/>
              <a:t>Cutoff frequency: 7</a:t>
            </a:r>
            <a:endParaRPr b="1" dirty="0"/>
          </a:p>
        </p:txBody>
      </p:sp>
      <p:pic>
        <p:nvPicPr>
          <p:cNvPr id="3" name="Picture 2" descr="A cat with large eyes&#10;&#10;Description automatically generated with low confidence">
            <a:extLst>
              <a:ext uri="{FF2B5EF4-FFF2-40B4-BE49-F238E27FC236}">
                <a16:creationId xmlns:a16="http://schemas.microsoft.com/office/drawing/2014/main" id="{7D52DC00-5EE9-6047-AE8E-36DFC75CD1EC}"/>
              </a:ext>
            </a:extLst>
          </p:cNvPr>
          <p:cNvPicPr>
            <a:picLocks noChangeAspect="1"/>
          </p:cNvPicPr>
          <p:nvPr/>
        </p:nvPicPr>
        <p:blipFill>
          <a:blip r:embed="rId3"/>
          <a:stretch>
            <a:fillRect/>
          </a:stretch>
        </p:blipFill>
        <p:spPr>
          <a:xfrm>
            <a:off x="4832400" y="1486895"/>
            <a:ext cx="2597359" cy="23053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Hybrid images</a:t>
            </a:r>
            <a:endParaRPr/>
          </a:p>
        </p:txBody>
      </p:sp>
      <p:sp>
        <p:nvSpPr>
          <p:cNvPr id="134" name="Google Shape;134;p3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Motorcycle + Bicycle</a:t>
            </a:r>
            <a:endParaRPr dirty="0"/>
          </a:p>
          <a:p>
            <a:pPr marL="0" lvl="0" indent="0" algn="l" rtl="0">
              <a:lnSpc>
                <a:spcPct val="115000"/>
              </a:lnSpc>
              <a:spcBef>
                <a:spcPts val="1600"/>
              </a:spcBef>
              <a:spcAft>
                <a:spcPts val="0"/>
              </a:spcAft>
              <a:buSzPts val="1400"/>
              <a:buNone/>
            </a:pPr>
            <a:r>
              <a:rPr lang="en" dirty="0"/>
              <a:t>[insert your hybrid image here]</a:t>
            </a: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1600"/>
              </a:spcAft>
              <a:buSzPts val="1400"/>
              <a:buNone/>
            </a:pPr>
            <a:r>
              <a:rPr lang="en" dirty="0"/>
              <a:t>Cutoff frequency: 6</a:t>
            </a:r>
            <a:endParaRPr b="1" dirty="0"/>
          </a:p>
        </p:txBody>
      </p:sp>
      <p:sp>
        <p:nvSpPr>
          <p:cNvPr id="135" name="Google Shape;135;p3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Plane + Bird</a:t>
            </a:r>
            <a:endParaRPr dirty="0"/>
          </a:p>
          <a:p>
            <a:pPr marL="0" lvl="0" indent="0" algn="l" rtl="0">
              <a:lnSpc>
                <a:spcPct val="115000"/>
              </a:lnSpc>
              <a:spcBef>
                <a:spcPts val="1600"/>
              </a:spcBef>
              <a:spcAft>
                <a:spcPts val="0"/>
              </a:spcAft>
              <a:buSzPts val="1400"/>
              <a:buNone/>
            </a:pPr>
            <a:r>
              <a:rPr lang="en" dirty="0"/>
              <a:t>[insert your hybrid image here]</a:t>
            </a: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1600"/>
              </a:spcAft>
              <a:buSzPts val="1400"/>
              <a:buNone/>
            </a:pPr>
            <a:r>
              <a:rPr lang="en" dirty="0"/>
              <a:t>Cutoff frequency: 4</a:t>
            </a:r>
            <a:endParaRPr b="1" dirty="0"/>
          </a:p>
        </p:txBody>
      </p:sp>
      <p:pic>
        <p:nvPicPr>
          <p:cNvPr id="3" name="Picture 2" descr="A picture containing text, bicycle&#10;&#10;Description automatically generated">
            <a:extLst>
              <a:ext uri="{FF2B5EF4-FFF2-40B4-BE49-F238E27FC236}">
                <a16:creationId xmlns:a16="http://schemas.microsoft.com/office/drawing/2014/main" id="{12448D6E-5A78-9346-AC1C-B3BBB10A4C1C}"/>
              </a:ext>
            </a:extLst>
          </p:cNvPr>
          <p:cNvPicPr>
            <a:picLocks noChangeAspect="1"/>
          </p:cNvPicPr>
          <p:nvPr/>
        </p:nvPicPr>
        <p:blipFill>
          <a:blip r:embed="rId3"/>
          <a:stretch>
            <a:fillRect/>
          </a:stretch>
        </p:blipFill>
        <p:spPr>
          <a:xfrm>
            <a:off x="311699" y="1502795"/>
            <a:ext cx="3368995" cy="2297927"/>
          </a:xfrm>
          <a:prstGeom prst="rect">
            <a:avLst/>
          </a:prstGeom>
        </p:spPr>
      </p:pic>
      <p:pic>
        <p:nvPicPr>
          <p:cNvPr id="5" name="Picture 4" descr="A bird flying in the sky&#10;&#10;Description automatically generated with medium confidence">
            <a:extLst>
              <a:ext uri="{FF2B5EF4-FFF2-40B4-BE49-F238E27FC236}">
                <a16:creationId xmlns:a16="http://schemas.microsoft.com/office/drawing/2014/main" id="{E5F7E4E4-589F-8C4E-8379-2D9027727A99}"/>
              </a:ext>
            </a:extLst>
          </p:cNvPr>
          <p:cNvPicPr>
            <a:picLocks noChangeAspect="1"/>
          </p:cNvPicPr>
          <p:nvPr/>
        </p:nvPicPr>
        <p:blipFill>
          <a:blip r:embed="rId4"/>
          <a:stretch>
            <a:fillRect/>
          </a:stretch>
        </p:blipFill>
        <p:spPr>
          <a:xfrm>
            <a:off x="4772614" y="1502795"/>
            <a:ext cx="2789076" cy="24330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Hybrid images</a:t>
            </a:r>
            <a:endParaRPr/>
          </a:p>
        </p:txBody>
      </p:sp>
      <p:sp>
        <p:nvSpPr>
          <p:cNvPr id="141" name="Google Shape;141;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Einstein + Marilyn</a:t>
            </a:r>
            <a:endParaRPr b="1" dirty="0"/>
          </a:p>
          <a:p>
            <a:pPr marL="0" lvl="0" indent="0" algn="l" rtl="0">
              <a:lnSpc>
                <a:spcPct val="115000"/>
              </a:lnSpc>
              <a:spcBef>
                <a:spcPts val="1600"/>
              </a:spcBef>
              <a:spcAft>
                <a:spcPts val="0"/>
              </a:spcAft>
              <a:buClr>
                <a:schemeClr val="dk1"/>
              </a:buClr>
              <a:buSzPts val="1100"/>
              <a:buFont typeface="Arial"/>
              <a:buNone/>
            </a:pPr>
            <a:endParaRPr lang="en-US"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SzPts val="1400"/>
              <a:buNone/>
            </a:pPr>
            <a:r>
              <a:rPr lang="en" dirty="0"/>
              <a:t>Cutoff frequency: 3</a:t>
            </a:r>
            <a:endParaRPr dirty="0"/>
          </a:p>
        </p:txBody>
      </p:sp>
      <p:sp>
        <p:nvSpPr>
          <p:cNvPr id="142" name="Google Shape;142;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Submarine + Fish</a:t>
            </a:r>
            <a:endParaRPr b="1" dirty="0"/>
          </a:p>
          <a:p>
            <a:pPr marL="0" lvl="0" indent="0" algn="l" rtl="0">
              <a:lnSpc>
                <a:spcPct val="115000"/>
              </a:lnSpc>
              <a:spcBef>
                <a:spcPts val="1600"/>
              </a:spcBef>
              <a:spcAft>
                <a:spcPts val="0"/>
              </a:spcAft>
              <a:buClr>
                <a:schemeClr val="dk1"/>
              </a:buClr>
              <a:buSzPts val="1100"/>
              <a:buFont typeface="Arial"/>
              <a:buNone/>
            </a:pPr>
            <a:r>
              <a:rPr lang="en" dirty="0"/>
              <a:t>[insert your hybrid image here]</a:t>
            </a: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0"/>
              </a:spcAft>
              <a:buClr>
                <a:schemeClr val="dk1"/>
              </a:buClr>
              <a:buSzPts val="1100"/>
              <a:buFont typeface="Arial"/>
              <a:buNone/>
            </a:pPr>
            <a:endParaRPr dirty="0"/>
          </a:p>
          <a:p>
            <a:pPr marL="0" lvl="0" indent="0" algn="l" rtl="0">
              <a:lnSpc>
                <a:spcPct val="115000"/>
              </a:lnSpc>
              <a:spcBef>
                <a:spcPts val="1600"/>
              </a:spcBef>
              <a:spcAft>
                <a:spcPts val="1600"/>
              </a:spcAft>
              <a:buClr>
                <a:schemeClr val="dk1"/>
              </a:buClr>
              <a:buSzPts val="1100"/>
              <a:buFont typeface="Arial"/>
              <a:buNone/>
            </a:pPr>
            <a:r>
              <a:rPr lang="en" dirty="0"/>
              <a:t>Cutoff frequency: 3</a:t>
            </a:r>
            <a:endParaRPr b="1" dirty="0"/>
          </a:p>
        </p:txBody>
      </p:sp>
      <p:pic>
        <p:nvPicPr>
          <p:cNvPr id="6" name="Picture 5" descr="A picture containing text, posing&#10;&#10;Description automatically generated">
            <a:extLst>
              <a:ext uri="{FF2B5EF4-FFF2-40B4-BE49-F238E27FC236}">
                <a16:creationId xmlns:a16="http://schemas.microsoft.com/office/drawing/2014/main" id="{E6A5CD9B-D9E9-7A4A-8ECF-C184C46987B8}"/>
              </a:ext>
            </a:extLst>
          </p:cNvPr>
          <p:cNvPicPr>
            <a:picLocks noChangeAspect="1"/>
          </p:cNvPicPr>
          <p:nvPr/>
        </p:nvPicPr>
        <p:blipFill>
          <a:blip r:embed="rId3"/>
          <a:stretch>
            <a:fillRect/>
          </a:stretch>
        </p:blipFill>
        <p:spPr>
          <a:xfrm>
            <a:off x="311700" y="1438286"/>
            <a:ext cx="2137302" cy="250055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EE20F65-62B8-8E42-8943-696192B92664}"/>
              </a:ext>
            </a:extLst>
          </p:cNvPr>
          <p:cNvPicPr>
            <a:picLocks noChangeAspect="1"/>
          </p:cNvPicPr>
          <p:nvPr/>
        </p:nvPicPr>
        <p:blipFill>
          <a:blip r:embed="rId4"/>
          <a:stretch>
            <a:fillRect/>
          </a:stretch>
        </p:blipFill>
        <p:spPr>
          <a:xfrm>
            <a:off x="4832399" y="1510748"/>
            <a:ext cx="2769047" cy="2295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Hybrid images with PyTorch</a:t>
            </a:r>
            <a:endParaRPr/>
          </a:p>
        </p:txBody>
      </p:sp>
      <p:sp>
        <p:nvSpPr>
          <p:cNvPr id="148" name="Google Shape;148;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Cat + Dog</a:t>
            </a:r>
            <a:endParaRPr b="1"/>
          </a:p>
          <a:p>
            <a:pPr marL="0" lvl="0" indent="0" algn="l" rtl="0">
              <a:lnSpc>
                <a:spcPct val="115000"/>
              </a:lnSpc>
              <a:spcBef>
                <a:spcPts val="1600"/>
              </a:spcBef>
              <a:spcAft>
                <a:spcPts val="1600"/>
              </a:spcAft>
              <a:buSzPts val="1400"/>
              <a:buNone/>
            </a:pPr>
            <a:r>
              <a:rPr lang="en"/>
              <a:t>[insert your hybrid image here]</a:t>
            </a:r>
            <a:endParaRPr/>
          </a:p>
        </p:txBody>
      </p:sp>
      <p:sp>
        <p:nvSpPr>
          <p:cNvPr id="149" name="Google Shape;149;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Motorcycle + Bicycle</a:t>
            </a:r>
            <a:endParaRPr/>
          </a:p>
          <a:p>
            <a:pPr marL="0" lvl="0" indent="0" algn="l" rtl="0">
              <a:lnSpc>
                <a:spcPct val="115000"/>
              </a:lnSpc>
              <a:spcBef>
                <a:spcPts val="1600"/>
              </a:spcBef>
              <a:spcAft>
                <a:spcPts val="1600"/>
              </a:spcAft>
              <a:buSzPts val="1400"/>
              <a:buNone/>
            </a:pPr>
            <a:r>
              <a:rPr lang="en"/>
              <a:t>[insert your hybrid image here]</a:t>
            </a:r>
            <a:endParaRPr/>
          </a:p>
        </p:txBody>
      </p:sp>
      <p:pic>
        <p:nvPicPr>
          <p:cNvPr id="3" name="Picture 2" descr="A close up of a cat&#10;&#10;Description automatically generated with medium confidence">
            <a:extLst>
              <a:ext uri="{FF2B5EF4-FFF2-40B4-BE49-F238E27FC236}">
                <a16:creationId xmlns:a16="http://schemas.microsoft.com/office/drawing/2014/main" id="{A163F5B3-98B8-5141-8970-97B9CCC7F3D9}"/>
              </a:ext>
            </a:extLst>
          </p:cNvPr>
          <p:cNvPicPr>
            <a:picLocks noChangeAspect="1"/>
          </p:cNvPicPr>
          <p:nvPr/>
        </p:nvPicPr>
        <p:blipFill>
          <a:blip r:embed="rId3"/>
          <a:stretch>
            <a:fillRect/>
          </a:stretch>
        </p:blipFill>
        <p:spPr>
          <a:xfrm>
            <a:off x="311700" y="1587776"/>
            <a:ext cx="3542742" cy="3110700"/>
          </a:xfrm>
          <a:prstGeom prst="rect">
            <a:avLst/>
          </a:prstGeom>
        </p:spPr>
      </p:pic>
      <p:pic>
        <p:nvPicPr>
          <p:cNvPr id="5" name="Picture 4" descr="A picture containing bicycle, wall, indoor, transport&#10;&#10;Description automatically generated">
            <a:extLst>
              <a:ext uri="{FF2B5EF4-FFF2-40B4-BE49-F238E27FC236}">
                <a16:creationId xmlns:a16="http://schemas.microsoft.com/office/drawing/2014/main" id="{CED97E97-F9B9-4542-9AE4-5A426A512249}"/>
              </a:ext>
            </a:extLst>
          </p:cNvPr>
          <p:cNvPicPr>
            <a:picLocks noChangeAspect="1"/>
          </p:cNvPicPr>
          <p:nvPr/>
        </p:nvPicPr>
        <p:blipFill>
          <a:blip r:embed="rId4"/>
          <a:stretch>
            <a:fillRect/>
          </a:stretch>
        </p:blipFill>
        <p:spPr>
          <a:xfrm>
            <a:off x="4832400" y="1619249"/>
            <a:ext cx="3573474" cy="2371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Hybrid images with PyTorch</a:t>
            </a:r>
            <a:endParaRPr/>
          </a:p>
        </p:txBody>
      </p:sp>
      <p:sp>
        <p:nvSpPr>
          <p:cNvPr id="155" name="Google Shape;155;p3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Plane + Bird</a:t>
            </a:r>
            <a:endParaRPr/>
          </a:p>
          <a:p>
            <a:pPr marL="0" lvl="0" indent="0" algn="l" rtl="0">
              <a:lnSpc>
                <a:spcPct val="115000"/>
              </a:lnSpc>
              <a:spcBef>
                <a:spcPts val="1600"/>
              </a:spcBef>
              <a:spcAft>
                <a:spcPts val="1600"/>
              </a:spcAft>
              <a:buSzPts val="1400"/>
              <a:buNone/>
            </a:pPr>
            <a:r>
              <a:rPr lang="en"/>
              <a:t>[insert your hybrid image here]</a:t>
            </a:r>
            <a:endParaRPr/>
          </a:p>
        </p:txBody>
      </p:sp>
      <p:sp>
        <p:nvSpPr>
          <p:cNvPr id="156" name="Google Shape;156;p3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a:t>Einstein + Marilyn</a:t>
            </a:r>
            <a:endParaRPr b="1"/>
          </a:p>
          <a:p>
            <a:pPr marL="0" lvl="0" indent="0" algn="l" rtl="0">
              <a:lnSpc>
                <a:spcPct val="115000"/>
              </a:lnSpc>
              <a:spcBef>
                <a:spcPts val="1600"/>
              </a:spcBef>
              <a:spcAft>
                <a:spcPts val="1600"/>
              </a:spcAft>
              <a:buSzPts val="1400"/>
              <a:buNone/>
            </a:pPr>
            <a:r>
              <a:rPr lang="en"/>
              <a:t>[insert your hybrid image here]</a:t>
            </a:r>
            <a:endParaRPr/>
          </a:p>
        </p:txBody>
      </p:sp>
      <p:pic>
        <p:nvPicPr>
          <p:cNvPr id="3" name="Picture 2" descr="A bird flying in the sky&#10;&#10;Description automatically generated with medium confidence">
            <a:extLst>
              <a:ext uri="{FF2B5EF4-FFF2-40B4-BE49-F238E27FC236}">
                <a16:creationId xmlns:a16="http://schemas.microsoft.com/office/drawing/2014/main" id="{E430D118-F0DC-5A48-8D56-C14BADA35661}"/>
              </a:ext>
            </a:extLst>
          </p:cNvPr>
          <p:cNvPicPr>
            <a:picLocks noChangeAspect="1"/>
          </p:cNvPicPr>
          <p:nvPr/>
        </p:nvPicPr>
        <p:blipFill>
          <a:blip r:embed="rId3"/>
          <a:stretch>
            <a:fillRect/>
          </a:stretch>
        </p:blipFill>
        <p:spPr>
          <a:xfrm>
            <a:off x="378957" y="1595560"/>
            <a:ext cx="3421766" cy="3019206"/>
          </a:xfrm>
          <a:prstGeom prst="rect">
            <a:avLst/>
          </a:prstGeom>
        </p:spPr>
      </p:pic>
      <p:pic>
        <p:nvPicPr>
          <p:cNvPr id="5" name="Picture 4" descr="A picture containing indoor, person&#10;&#10;Description automatically generated">
            <a:extLst>
              <a:ext uri="{FF2B5EF4-FFF2-40B4-BE49-F238E27FC236}">
                <a16:creationId xmlns:a16="http://schemas.microsoft.com/office/drawing/2014/main" id="{A92F8EFB-D743-E04D-8286-CC9A1E2AADED}"/>
              </a:ext>
            </a:extLst>
          </p:cNvPr>
          <p:cNvPicPr>
            <a:picLocks noChangeAspect="1"/>
          </p:cNvPicPr>
          <p:nvPr/>
        </p:nvPicPr>
        <p:blipFill>
          <a:blip r:embed="rId4"/>
          <a:stretch>
            <a:fillRect/>
          </a:stretch>
        </p:blipFill>
        <p:spPr>
          <a:xfrm>
            <a:off x="4832400" y="1595559"/>
            <a:ext cx="2594118" cy="305735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1160</Words>
  <Application>Microsoft Macintosh PowerPoint</Application>
  <PresentationFormat>On-screen Show (16:9)</PresentationFormat>
  <Paragraphs>104</Paragraphs>
  <Slides>16</Slides>
  <Notes>16</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16</vt:i4>
      </vt:variant>
    </vt:vector>
  </HeadingPairs>
  <TitlesOfParts>
    <vt:vector size="19" baseType="lpstr">
      <vt:lpstr>Arial</vt:lpstr>
      <vt:lpstr>Simple Light</vt:lpstr>
      <vt:lpstr>Simple Light</vt:lpstr>
      <vt:lpstr>CS 6476 Project 1</vt:lpstr>
      <vt:lpstr>Part 1: Image filtering</vt:lpstr>
      <vt:lpstr>Part 1: Image filtering</vt:lpstr>
      <vt:lpstr>Part 1: Image filtering</vt:lpstr>
      <vt:lpstr>Part 1: Hybrid images</vt:lpstr>
      <vt:lpstr>Part 1: Hybrid images</vt:lpstr>
      <vt:lpstr>Part 1: Hybrid images</vt:lpstr>
      <vt:lpstr>Part 2: Hybrid images with PyTorch</vt:lpstr>
      <vt:lpstr>Part 2: Hybrid images with PyTorch</vt:lpstr>
      <vt:lpstr>Part 2: Hybrid images with PyTorch</vt:lpstr>
      <vt:lpstr>Part 3</vt:lpstr>
      <vt:lpstr>Part 3</vt:lpstr>
      <vt:lpstr>Part 3</vt:lpstr>
      <vt:lpstr>Part 3</vt:lpstr>
      <vt:lpstr>Part 3</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1</dc:title>
  <cp:lastModifiedBy>Yang, Bojun</cp:lastModifiedBy>
  <cp:revision>21</cp:revision>
  <dcterms:modified xsi:type="dcterms:W3CDTF">2021-02-02T14:32:09Z</dcterms:modified>
</cp:coreProperties>
</file>